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076136272" r:id="rId2"/>
    <p:sldId id="2076136313" r:id="rId3"/>
    <p:sldId id="256" r:id="rId4"/>
    <p:sldId id="2076136292" r:id="rId5"/>
    <p:sldId id="2076136303" r:id="rId6"/>
    <p:sldId id="2076136293" r:id="rId7"/>
    <p:sldId id="2076136294" r:id="rId8"/>
    <p:sldId id="2076136306" r:id="rId9"/>
    <p:sldId id="2076136297" r:id="rId10"/>
    <p:sldId id="2076136304" r:id="rId11"/>
    <p:sldId id="2076136298" r:id="rId12"/>
    <p:sldId id="2076136300" r:id="rId13"/>
    <p:sldId id="2076136309" r:id="rId14"/>
    <p:sldId id="2076136302" r:id="rId15"/>
    <p:sldId id="2076136305" r:id="rId16"/>
    <p:sldId id="2076136296" r:id="rId17"/>
    <p:sldId id="2076136299" r:id="rId18"/>
    <p:sldId id="2076136310" r:id="rId19"/>
    <p:sldId id="2076136311" r:id="rId20"/>
    <p:sldId id="2076136307" r:id="rId21"/>
    <p:sldId id="2076136308" r:id="rId22"/>
    <p:sldId id="2076136314" r:id="rId23"/>
    <p:sldId id="2076136318" r:id="rId24"/>
    <p:sldId id="2076136289" r:id="rId25"/>
    <p:sldId id="2076136316" r:id="rId26"/>
    <p:sldId id="207613631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05050"/>
    <a:srgbClr val="FFFFFF"/>
    <a:srgbClr val="0078D4"/>
    <a:srgbClr val="08023F"/>
    <a:srgbClr val="2F2F2F"/>
    <a:srgbClr val="D2D2D2"/>
    <a:srgbClr val="E6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75" autoAdjust="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15-9339-47A8-BABE-014B7C5FEB7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65D70-FADE-47FB-AE28-16FEAC7B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52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65D70-FADE-47FB-AE28-16FEAC7B186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4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 /><Relationship Id="rId2" Type="http://schemas.openxmlformats.org/officeDocument/2006/relationships/image" Target="../media/image5.emf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8E7A-26F6-107F-7E2B-DA9C6E839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FA2D1-B8AE-9B8C-873C-0660022EF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01EC1-3A1C-9564-D346-D56B438A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1448A-12A8-1EC0-1B5D-50758CD5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F0E5-25DA-7958-8C2D-03A74E6B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31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8501-9C08-A231-ACC7-77F34B95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B0DC7-E083-B2B6-A40B-E0851F6F3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DE1B-918C-32ED-8929-D472FFF9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8B794-2942-1199-472E-FB99D313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BAEE6-17F2-3E62-8370-F5503F37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32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ED9BFF-D92A-B9BC-4864-0EFE91B3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19C8-BAB0-4A3C-32F6-76BBC90B8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5270B-D0CF-63BB-62A0-FEC19ED3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5869B-34DA-2CC4-10BB-04B85E12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F5837-8D92-C4DF-B099-C4B0487E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880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638365"/>
            <a:ext cx="2694105" cy="4985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0170160" y="6363925"/>
            <a:ext cx="1903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8985" y="1554551"/>
            <a:ext cx="9144000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1918" y="177575"/>
            <a:ext cx="919805" cy="7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4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595698" y="3180908"/>
            <a:ext cx="90006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2023 @Chennai</a:t>
            </a:r>
            <a:endParaRPr lang="en-IN" sz="19916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0231120" y="6361570"/>
            <a:ext cx="1881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4489699" y="4072557"/>
            <a:ext cx="3212603" cy="6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67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May 13</a:t>
            </a:r>
            <a:r>
              <a:rPr lang="en-IN" sz="3667" b="0" i="1" baseline="3000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3667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  <a:endParaRPr lang="en-US" sz="3667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3813" y="1516597"/>
            <a:ext cx="1984375" cy="1528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28A5-C8E2-43AA-983E-C1FAC22D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6" y="307721"/>
            <a:ext cx="1438696" cy="538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C2792-5AE8-4E5B-BD85-F136D80450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725" y="154021"/>
            <a:ext cx="1315083" cy="6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1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347972" y="3482489"/>
            <a:ext cx="3941968" cy="5758163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5210093" y="2849252"/>
            <a:ext cx="5725729" cy="4985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b="1" spc="-5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10093" y="3750391"/>
            <a:ext cx="4572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49720" y="2043885"/>
            <a:ext cx="2607931" cy="2607931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607123" y="6224772"/>
            <a:ext cx="1515394" cy="324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5210093" y="3504604"/>
            <a:ext cx="4922635" cy="29678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888" tIns="65444" rIns="130888" bIns="65444" rtlCol="0" anchor="ctr"/>
          <a:lstStyle/>
          <a:p>
            <a:pPr algn="ctr"/>
            <a:endParaRPr lang="en-IN"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5095292" y="6361570"/>
            <a:ext cx="1935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77740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216" y="4285097"/>
            <a:ext cx="1739058" cy="2639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37325" y="6363925"/>
            <a:ext cx="1925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1918" y="177575"/>
            <a:ext cx="919805" cy="7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06228" y="2921169"/>
            <a:ext cx="2874733" cy="101566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333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216" y="4285097"/>
            <a:ext cx="1739058" cy="2639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37325" y="6363925"/>
            <a:ext cx="1874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1918" y="177575"/>
            <a:ext cx="919805" cy="7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918-8E85-E653-3DCF-0E7C43B5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37526-E4CA-1555-685E-BE483723F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0C0EE-5DA5-B459-AD47-2CBBCDDB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F9DE-3145-89D3-CE90-6550DC27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2335-FF5C-109F-7821-A2591205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91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D719-D672-1140-FA19-386C75BE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9D432-FE27-F8FB-84CB-FA90DE078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4B0E6-0E7A-656F-C1A1-93F44589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F690-AC3E-389C-AD20-B68A42AE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4BFE-7873-5AB3-3BF7-99CABF65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6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E6A0-6B73-6F08-3FFE-8F01210F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AEC7-9B38-09AC-769F-B1D03AA82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19917-7FC1-939B-53F8-0DC531A03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C1F41-2EFA-AE17-A18D-A887BD65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A0D38-40E0-18FF-F32B-57D58EFD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0277A-86C0-BD2E-546D-6FF0767A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6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A51C-7D08-C00A-9ACD-EF87D57B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7C613-36A0-EA4F-2F23-126CDB73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EF38D-9B50-8FF6-2363-4DC092A23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403DA-AFA6-6067-1157-1EB76E523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33111-9966-71A1-133A-C3F8A411F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3D25F-B7C8-E850-796C-F37524AA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2926C-DC94-C10D-DCB9-93ECA8DE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8802E-C34F-EAAA-7092-B72FE9E5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20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17B2-7AC0-1E80-0BC1-892CD080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C5DA7-8603-0471-8826-22591093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C52CB-452A-8309-EE6A-C6DC2E2C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BDF23-DCFE-06E5-DBAD-E0329244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34BD8-4657-3D60-0287-17643C1F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93DF9-CA45-2EC4-F7CE-611336B7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F3605-1F61-089D-70C9-B5D3852E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32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B19E-CDEB-3352-53D8-11E1C9A5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FB7D-D1CD-750B-771A-A1974EC6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0B6CF-F1EE-39D2-A748-45ABC8786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97A99-48BA-EF48-DAE6-C30B31B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A67AF-9270-C974-5C7F-6F2ABFEC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79C97-E076-260B-8E2B-44E775E4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49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1BFB-1D8B-449A-C969-8A94DA41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3AC7F-617C-856E-5276-18DD452B7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77727-0915-B4F4-C086-0FF70CA87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87D54-C51C-D068-9F4F-05865AEB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4CF74-9DF3-0DD6-90C5-B9923012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BE77E-2A0C-A9EC-D15E-A2092905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29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F0CBE-E8E3-1150-2E98-D9B155AA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AA35-A81F-DBEE-6FF5-A67CEEA9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6E62C-14BD-FEE8-5E12-6530B19EF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E38D3-494F-4CE5-8F07-B03EEE4FA19D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3E585-353A-3FF6-B5FE-45F62B412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0DA3-54FE-CB17-1508-83854DE40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CB0B1-E3F7-41C4-8318-997F2F6AC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03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4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desktop" TargetMode="External" /><Relationship Id="rId1" Type="http://schemas.openxmlformats.org/officeDocument/2006/relationships/slideLayout" Target="../slideLayouts/slideLayout15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1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1B7D9A-3683-A9FC-7784-5CF3CEAE71FA}"/>
              </a:ext>
            </a:extLst>
          </p:cNvPr>
          <p:cNvSpPr/>
          <p:nvPr/>
        </p:nvSpPr>
        <p:spPr>
          <a:xfrm>
            <a:off x="960120" y="3078480"/>
            <a:ext cx="7528560" cy="2316480"/>
          </a:xfrm>
          <a:prstGeom prst="rect">
            <a:avLst/>
          </a:prstGeom>
          <a:solidFill>
            <a:srgbClr val="08023F"/>
          </a:solidFill>
          <a:ln>
            <a:solidFill>
              <a:srgbClr val="080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A53A3D-27E0-866F-174A-AD13E584C527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1999" cy="792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i="0" dirty="0">
                <a:solidFill>
                  <a:srgbClr val="FFFFFF"/>
                </a:solidFill>
                <a:effectLst/>
                <a:latin typeface="+mn-lt"/>
              </a:rPr>
              <a:t>GLOBAL AZURE 2023 @CHENNAI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7D19A45-60BF-5CA5-252D-D3E764EB2ECE}"/>
              </a:ext>
            </a:extLst>
          </p:cNvPr>
          <p:cNvSpPr txBox="1">
            <a:spLocks/>
          </p:cNvSpPr>
          <p:nvPr/>
        </p:nvSpPr>
        <p:spPr>
          <a:xfrm>
            <a:off x="838199" y="4343400"/>
            <a:ext cx="10515600" cy="1402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dirty="0">
                <a:solidFill>
                  <a:schemeClr val="bg1"/>
                </a:solidFill>
                <a:effectLst/>
                <a:latin typeface="+mn-lt"/>
              </a:rPr>
              <a:t>Deploy Your First Containerized Application On Azure Using ACI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C287E0-226C-452B-8CCB-5B346EAAE375}"/>
              </a:ext>
            </a:extLst>
          </p:cNvPr>
          <p:cNvSpPr txBox="1">
            <a:spLocks/>
          </p:cNvSpPr>
          <p:nvPr/>
        </p:nvSpPr>
        <p:spPr>
          <a:xfrm>
            <a:off x="838200" y="4343400"/>
            <a:ext cx="10515600" cy="1402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dirty="0">
                <a:solidFill>
                  <a:schemeClr val="bg1"/>
                </a:solidFill>
                <a:effectLst/>
                <a:latin typeface="+mn-lt"/>
              </a:rPr>
              <a:t>Deploy Your First Containerized Application On Azure Using ACI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151342"/>
            <a:ext cx="8622725" cy="997196"/>
          </a:xfrm>
        </p:spPr>
        <p:txBody>
          <a:bodyPr/>
          <a:lstStyle/>
          <a:p>
            <a:r>
              <a:rPr lang="en-IN" dirty="0"/>
              <a:t>Isn’t Virtual Machine same as Container?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C44426-05C4-2347-AAA5-1E97EDC7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" y="1481799"/>
            <a:ext cx="9494520" cy="43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0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A Container Is Based On An Image: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6BA0D2-2085-6CC2-6614-03588EF7AD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8701" y="1481201"/>
            <a:ext cx="9674596" cy="91409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A </a:t>
            </a:r>
            <a:r>
              <a:rPr lang="en-US" sz="2200" dirty="0" err="1"/>
              <a:t>Dockerfile</a:t>
            </a:r>
            <a:r>
              <a:rPr lang="en-US" sz="2200" dirty="0"/>
              <a:t> is a recipe for creating Docker images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A Docker image gets built by running a Docker command (using </a:t>
            </a:r>
            <a:r>
              <a:rPr lang="en-US" sz="2200" dirty="0" err="1"/>
              <a:t>Dockerfile</a:t>
            </a:r>
            <a:r>
              <a:rPr lang="en-US" sz="22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A Docker container is a running instance of a Docker image</a:t>
            </a:r>
          </a:p>
        </p:txBody>
      </p:sp>
      <p:pic>
        <p:nvPicPr>
          <p:cNvPr id="7174" name="Picture 6" descr="Docker Objects. Dockerfile | by Bikram | Medium">
            <a:extLst>
              <a:ext uri="{FF2B5EF4-FFF2-40B4-BE49-F238E27FC236}">
                <a16:creationId xmlns:a16="http://schemas.microsoft.com/office/drawing/2014/main" id="{F7A9938F-B0A2-B427-97A7-22C3408D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91" y="2727960"/>
            <a:ext cx="9030017" cy="32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Nodejs App </a:t>
            </a:r>
            <a:r>
              <a:rPr lang="en-IN" dirty="0" err="1"/>
              <a:t>Dockerfile</a:t>
            </a:r>
            <a:r>
              <a:rPr lang="en-IN" dirty="0"/>
              <a:t>: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4F1553CF-1A86-F716-7F4D-698E3F30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"/>
          <a:stretch/>
        </p:blipFill>
        <p:spPr>
          <a:xfrm>
            <a:off x="1284918" y="1385735"/>
            <a:ext cx="7086922" cy="509749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1FB79D-63E9-684A-5C30-589F64DA8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97421" y="2428367"/>
            <a:ext cx="2927219" cy="2818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Instructions on  how to build a  Docker image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Looks very similar  to “native”  commands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Important to  optimize your  </a:t>
            </a:r>
            <a:r>
              <a:rPr lang="en-US" sz="2200" dirty="0" err="1"/>
              <a:t>Dockerfile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9762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8815765" cy="498598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Dockerfile</a:t>
            </a:r>
            <a:r>
              <a:rPr lang="en-US" dirty="0"/>
              <a:t> Command Creates a Layer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1FB79D-63E9-684A-5C30-589F64DA8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97421" y="2428367"/>
            <a:ext cx="2927219" cy="2818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Instructions on  how to build a  Docker image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Looks very similar  to “native”  commands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Important to  optimize your  </a:t>
            </a:r>
            <a:r>
              <a:rPr lang="en-US" sz="2200" dirty="0" err="1"/>
              <a:t>Dockerfile</a:t>
            </a:r>
            <a:endParaRPr lang="en-US" sz="2200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92718B5-00DD-06DD-4C4F-A62E018E1F5F}"/>
              </a:ext>
            </a:extLst>
          </p:cNvPr>
          <p:cNvSpPr/>
          <p:nvPr/>
        </p:nvSpPr>
        <p:spPr>
          <a:xfrm>
            <a:off x="7561695" y="4983197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1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B1AD854-B0A8-EDCD-ADD1-38C796FF784C}"/>
              </a:ext>
            </a:extLst>
          </p:cNvPr>
          <p:cNvSpPr/>
          <p:nvPr/>
        </p:nvSpPr>
        <p:spPr>
          <a:xfrm>
            <a:off x="1690296" y="4983197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46B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FACF86E-25FB-52A4-8F1C-AB5348A45E6D}"/>
              </a:ext>
            </a:extLst>
          </p:cNvPr>
          <p:cNvSpPr/>
          <p:nvPr/>
        </p:nvSpPr>
        <p:spPr>
          <a:xfrm>
            <a:off x="1690296" y="4983197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B56E37-C123-75C5-81AE-B79877064609}"/>
              </a:ext>
            </a:extLst>
          </p:cNvPr>
          <p:cNvSpPr/>
          <p:nvPr/>
        </p:nvSpPr>
        <p:spPr>
          <a:xfrm>
            <a:off x="1690296" y="4983197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FD1542-DEE7-2FCE-806B-10EC6938158B}"/>
              </a:ext>
            </a:extLst>
          </p:cNvPr>
          <p:cNvSpPr/>
          <p:nvPr/>
        </p:nvSpPr>
        <p:spPr>
          <a:xfrm>
            <a:off x="7561695" y="5127571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ABF3321-F4A7-31CD-7DEF-DA102D0876D6}"/>
              </a:ext>
            </a:extLst>
          </p:cNvPr>
          <p:cNvSpPr txBox="1"/>
          <p:nvPr/>
        </p:nvSpPr>
        <p:spPr>
          <a:xfrm>
            <a:off x="1690296" y="5127571"/>
            <a:ext cx="5871845" cy="433705"/>
          </a:xfrm>
          <a:prstGeom prst="rect">
            <a:avLst/>
          </a:prstGeom>
          <a:solidFill>
            <a:srgbClr val="1AAAF7"/>
          </a:solidFill>
        </p:spPr>
        <p:txBody>
          <a:bodyPr vert="horz" wrap="square" lIns="0" tIns="92710" rIns="0" bIns="0" rtlCol="0">
            <a:spAutoFit/>
          </a:bodyPr>
          <a:lstStyle/>
          <a:p>
            <a:pPr marR="70485" algn="ctr">
              <a:lnSpc>
                <a:spcPct val="100000"/>
              </a:lnSpc>
              <a:spcBef>
                <a:spcPts val="730"/>
              </a:spcBef>
            </a:pPr>
            <a:r>
              <a:rPr sz="1800" spc="-5" dirty="0">
                <a:solidFill>
                  <a:srgbClr val="244256"/>
                </a:solidFill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16DAC05-5788-61EC-F0BF-0F35BCC9AA2C}"/>
              </a:ext>
            </a:extLst>
          </p:cNvPr>
          <p:cNvSpPr/>
          <p:nvPr/>
        </p:nvSpPr>
        <p:spPr>
          <a:xfrm>
            <a:off x="7561695" y="4509773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5A5008C-0A6F-4888-F020-6A849BAFA028}"/>
              </a:ext>
            </a:extLst>
          </p:cNvPr>
          <p:cNvSpPr/>
          <p:nvPr/>
        </p:nvSpPr>
        <p:spPr>
          <a:xfrm>
            <a:off x="1690296" y="4509773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4734DC3-A2FD-791A-B5DA-A45FDEDF1AE1}"/>
              </a:ext>
            </a:extLst>
          </p:cNvPr>
          <p:cNvSpPr/>
          <p:nvPr/>
        </p:nvSpPr>
        <p:spPr>
          <a:xfrm>
            <a:off x="1690296" y="4509772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C0A9823-F6F3-9155-A889-BCF22C5942EB}"/>
              </a:ext>
            </a:extLst>
          </p:cNvPr>
          <p:cNvSpPr/>
          <p:nvPr/>
        </p:nvSpPr>
        <p:spPr>
          <a:xfrm>
            <a:off x="1690296" y="4509772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B09893AF-2CDF-0402-E3BF-AEA6D0F0B918}"/>
              </a:ext>
            </a:extLst>
          </p:cNvPr>
          <p:cNvSpPr/>
          <p:nvPr/>
        </p:nvSpPr>
        <p:spPr>
          <a:xfrm>
            <a:off x="7561695" y="465414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17066B6-4DA1-3B8A-EA6F-C3480E33D858}"/>
              </a:ext>
            </a:extLst>
          </p:cNvPr>
          <p:cNvSpPr/>
          <p:nvPr/>
        </p:nvSpPr>
        <p:spPr>
          <a:xfrm>
            <a:off x="7561695" y="4036349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8863E6E-F9FB-321B-20AD-FC516DE4453D}"/>
              </a:ext>
            </a:extLst>
          </p:cNvPr>
          <p:cNvSpPr/>
          <p:nvPr/>
        </p:nvSpPr>
        <p:spPr>
          <a:xfrm>
            <a:off x="1690296" y="403634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E991873-6741-EB5F-DAD7-37FEE0B2668B}"/>
              </a:ext>
            </a:extLst>
          </p:cNvPr>
          <p:cNvSpPr/>
          <p:nvPr/>
        </p:nvSpPr>
        <p:spPr>
          <a:xfrm>
            <a:off x="1690296" y="4036349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D8A4AA4F-592A-CF00-83C7-CE387B893095}"/>
              </a:ext>
            </a:extLst>
          </p:cNvPr>
          <p:cNvSpPr/>
          <p:nvPr/>
        </p:nvSpPr>
        <p:spPr>
          <a:xfrm>
            <a:off x="1690296" y="403634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55ACD375-D40F-60CF-C111-8280BB40114C}"/>
              </a:ext>
            </a:extLst>
          </p:cNvPr>
          <p:cNvSpPr/>
          <p:nvPr/>
        </p:nvSpPr>
        <p:spPr>
          <a:xfrm>
            <a:off x="7561695" y="4180748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2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6D9EE77B-9086-1CEA-B5BA-F433637FC1B3}"/>
              </a:ext>
            </a:extLst>
          </p:cNvPr>
          <p:cNvSpPr/>
          <p:nvPr/>
        </p:nvSpPr>
        <p:spPr>
          <a:xfrm>
            <a:off x="7561695" y="3560699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B84E9A5-E6D7-B121-D67D-6D869A98B6C8}"/>
              </a:ext>
            </a:extLst>
          </p:cNvPr>
          <p:cNvSpPr/>
          <p:nvPr/>
        </p:nvSpPr>
        <p:spPr>
          <a:xfrm>
            <a:off x="1690296" y="356069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FAE1B1A1-4BDA-7B43-4855-350E3E225898}"/>
              </a:ext>
            </a:extLst>
          </p:cNvPr>
          <p:cNvSpPr/>
          <p:nvPr/>
        </p:nvSpPr>
        <p:spPr>
          <a:xfrm>
            <a:off x="1690296" y="3560699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A31ED816-E9AF-CEFE-5529-EBB8255DCB83}"/>
              </a:ext>
            </a:extLst>
          </p:cNvPr>
          <p:cNvSpPr/>
          <p:nvPr/>
        </p:nvSpPr>
        <p:spPr>
          <a:xfrm>
            <a:off x="1690296" y="356069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F47818BC-352C-47B0-73AB-5C3721602C79}"/>
              </a:ext>
            </a:extLst>
          </p:cNvPr>
          <p:cNvSpPr/>
          <p:nvPr/>
        </p:nvSpPr>
        <p:spPr>
          <a:xfrm>
            <a:off x="7561695" y="3705099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2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1DAA9EE8-5897-7CF8-F513-5B1197D8FA20}"/>
              </a:ext>
            </a:extLst>
          </p:cNvPr>
          <p:cNvSpPr/>
          <p:nvPr/>
        </p:nvSpPr>
        <p:spPr>
          <a:xfrm>
            <a:off x="7561695" y="3085060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CAE0BB8D-610D-6567-ADD5-9295CB3E91FD}"/>
              </a:ext>
            </a:extLst>
          </p:cNvPr>
          <p:cNvSpPr/>
          <p:nvPr/>
        </p:nvSpPr>
        <p:spPr>
          <a:xfrm>
            <a:off x="1690296" y="308506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79"/>
                </a:moveTo>
                <a:lnTo>
                  <a:pt x="0" y="14437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3CCBC6B1-4083-FD44-C233-465EB819DB7C}"/>
              </a:ext>
            </a:extLst>
          </p:cNvPr>
          <p:cNvSpPr/>
          <p:nvPr/>
        </p:nvSpPr>
        <p:spPr>
          <a:xfrm>
            <a:off x="1690296" y="3085060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36"/>
                </a:lnTo>
                <a:lnTo>
                  <a:pt x="5871398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C85A1094-650A-2D36-91BB-A71579517DA5}"/>
              </a:ext>
            </a:extLst>
          </p:cNvPr>
          <p:cNvSpPr/>
          <p:nvPr/>
        </p:nvSpPr>
        <p:spPr>
          <a:xfrm>
            <a:off x="1690296" y="308506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398" y="14437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E9DC049C-7868-F184-6966-1ADB2262709E}"/>
              </a:ext>
            </a:extLst>
          </p:cNvPr>
          <p:cNvSpPr/>
          <p:nvPr/>
        </p:nvSpPr>
        <p:spPr>
          <a:xfrm>
            <a:off x="7561695" y="322944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F6F49D8-E018-5DBD-DE61-5FD11BEF550A}"/>
              </a:ext>
            </a:extLst>
          </p:cNvPr>
          <p:cNvSpPr/>
          <p:nvPr/>
        </p:nvSpPr>
        <p:spPr>
          <a:xfrm>
            <a:off x="7561695" y="2607101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4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3C9D9B99-FD14-08B5-04C1-085F2F8AB1B4}"/>
              </a:ext>
            </a:extLst>
          </p:cNvPr>
          <p:cNvSpPr/>
          <p:nvPr/>
        </p:nvSpPr>
        <p:spPr>
          <a:xfrm>
            <a:off x="1690294" y="2607101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3A84911-2127-15C6-7597-8AE6FEBC785F}"/>
              </a:ext>
            </a:extLst>
          </p:cNvPr>
          <p:cNvSpPr/>
          <p:nvPr/>
        </p:nvSpPr>
        <p:spPr>
          <a:xfrm>
            <a:off x="1690294" y="2607101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4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B2F31F6-2EEA-77C1-CEED-382DF2854582}"/>
              </a:ext>
            </a:extLst>
          </p:cNvPr>
          <p:cNvSpPr/>
          <p:nvPr/>
        </p:nvSpPr>
        <p:spPr>
          <a:xfrm>
            <a:off x="1690294" y="2607101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D0176345-3373-8A5F-3615-6E585B884558}"/>
              </a:ext>
            </a:extLst>
          </p:cNvPr>
          <p:cNvSpPr/>
          <p:nvPr/>
        </p:nvSpPr>
        <p:spPr>
          <a:xfrm>
            <a:off x="7561695" y="2751481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8A5DD14-A92B-F06C-43D5-E8002336E545}"/>
              </a:ext>
            </a:extLst>
          </p:cNvPr>
          <p:cNvSpPr/>
          <p:nvPr/>
        </p:nvSpPr>
        <p:spPr>
          <a:xfrm>
            <a:off x="7561695" y="2122180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8971CB93-3EFF-26DF-7C57-1BC3B4C21F18}"/>
              </a:ext>
            </a:extLst>
          </p:cNvPr>
          <p:cNvSpPr/>
          <p:nvPr/>
        </p:nvSpPr>
        <p:spPr>
          <a:xfrm>
            <a:off x="1690294" y="212218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9CB43E40-5A20-968C-F562-7AE0E9A690CA}"/>
              </a:ext>
            </a:extLst>
          </p:cNvPr>
          <p:cNvSpPr/>
          <p:nvPr/>
        </p:nvSpPr>
        <p:spPr>
          <a:xfrm>
            <a:off x="1690294" y="2122180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6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F22E80EE-6F98-C2C7-609A-224C5241F647}"/>
              </a:ext>
            </a:extLst>
          </p:cNvPr>
          <p:cNvSpPr/>
          <p:nvPr/>
        </p:nvSpPr>
        <p:spPr>
          <a:xfrm>
            <a:off x="1690294" y="212218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DF152FF9-CCEF-A55A-34F8-FFCAE7FF2A39}"/>
              </a:ext>
            </a:extLst>
          </p:cNvPr>
          <p:cNvSpPr/>
          <p:nvPr/>
        </p:nvSpPr>
        <p:spPr>
          <a:xfrm>
            <a:off x="7561695" y="226656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2C685BD3-AC9E-0938-FE07-A2419327DC64}"/>
              </a:ext>
            </a:extLst>
          </p:cNvPr>
          <p:cNvSpPr txBox="1"/>
          <p:nvPr/>
        </p:nvSpPr>
        <p:spPr>
          <a:xfrm>
            <a:off x="1690296" y="4654147"/>
            <a:ext cx="5871845" cy="32829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50800" rIns="0" bIns="0" rtlCol="0">
            <a:spAutoFit/>
          </a:bodyPr>
          <a:lstStyle/>
          <a:p>
            <a:pPr marR="72390" algn="ctr">
              <a:spcBef>
                <a:spcPts val="400"/>
              </a:spcBef>
            </a:pPr>
            <a:r>
              <a:rPr lang="es-ES" dirty="0">
                <a:latin typeface="Arial"/>
                <a:cs typeface="Arial"/>
              </a:rPr>
              <a:t>FROM</a:t>
            </a: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4361C230-DF06-226D-B6A1-ECDA2260B037}"/>
              </a:ext>
            </a:extLst>
          </p:cNvPr>
          <p:cNvSpPr txBox="1"/>
          <p:nvPr/>
        </p:nvSpPr>
        <p:spPr>
          <a:xfrm>
            <a:off x="1690296" y="4180748"/>
            <a:ext cx="5871845" cy="326370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48894" rIns="0" bIns="0" rtlCol="0">
            <a:spAutoFit/>
          </a:bodyPr>
          <a:lstStyle/>
          <a:p>
            <a:pPr marL="1791335">
              <a:lnSpc>
                <a:spcPct val="100000"/>
              </a:lnSpc>
              <a:spcBef>
                <a:spcPts val="384"/>
              </a:spcBef>
            </a:pPr>
            <a:r>
              <a:rPr lang="es-ES" sz="1800" dirty="0">
                <a:latin typeface="Arial"/>
                <a:cs typeface="Arial"/>
              </a:rPr>
              <a:t>            RUN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3095A85D-245B-B980-D13F-489377F62770}"/>
              </a:ext>
            </a:extLst>
          </p:cNvPr>
          <p:cNvSpPr txBox="1"/>
          <p:nvPr/>
        </p:nvSpPr>
        <p:spPr>
          <a:xfrm>
            <a:off x="1690296" y="3705099"/>
            <a:ext cx="5871845" cy="32829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50800" rIns="0" bIns="0" rtlCol="0">
            <a:spAutoFit/>
          </a:bodyPr>
          <a:lstStyle/>
          <a:p>
            <a:pPr marR="70485" algn="ctr">
              <a:lnSpc>
                <a:spcPct val="100000"/>
              </a:lnSpc>
              <a:spcBef>
                <a:spcPts val="400"/>
              </a:spcBef>
            </a:pPr>
            <a:r>
              <a:rPr lang="es-ES" sz="1800" spc="-5" dirty="0">
                <a:solidFill>
                  <a:srgbClr val="244256"/>
                </a:solidFill>
                <a:latin typeface="Arial"/>
                <a:cs typeface="Arial"/>
              </a:rPr>
              <a:t>WORKDIR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6A796CAC-51CB-370D-262A-3B284A785972}"/>
              </a:ext>
            </a:extLst>
          </p:cNvPr>
          <p:cNvSpPr txBox="1"/>
          <p:nvPr/>
        </p:nvSpPr>
        <p:spPr>
          <a:xfrm>
            <a:off x="1690296" y="3229440"/>
            <a:ext cx="5871845" cy="340478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62865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495"/>
              </a:spcBef>
            </a:pPr>
            <a:r>
              <a:rPr lang="es-ES" sz="1800" spc="-5" dirty="0">
                <a:solidFill>
                  <a:srgbClr val="244256"/>
                </a:solidFill>
                <a:latin typeface="Arial"/>
                <a:cs typeface="Arial"/>
              </a:rPr>
              <a:t>          </a:t>
            </a:r>
            <a:r>
              <a:rPr lang="es-ES" sz="1800" spc="-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COPY</a:t>
            </a:r>
            <a:endParaRPr sz="18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EBF18ABE-5453-B0B0-BC8C-512452AF9C17}"/>
              </a:ext>
            </a:extLst>
          </p:cNvPr>
          <p:cNvSpPr txBox="1"/>
          <p:nvPr/>
        </p:nvSpPr>
        <p:spPr>
          <a:xfrm>
            <a:off x="1690294" y="2751481"/>
            <a:ext cx="5871845" cy="327013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49530" rIns="0" bIns="0" rtlCol="0">
            <a:spAutoFit/>
          </a:bodyPr>
          <a:lstStyle/>
          <a:p>
            <a:pPr marL="1854835">
              <a:lnSpc>
                <a:spcPct val="100000"/>
              </a:lnSpc>
              <a:spcBef>
                <a:spcPts val="390"/>
              </a:spcBef>
            </a:pPr>
            <a:r>
              <a:rPr lang="es-ES" sz="1800" dirty="0">
                <a:latin typeface="Arial"/>
                <a:cs typeface="Arial"/>
              </a:rPr>
              <a:t>         EXPOSE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46FCC012-98D1-333A-9A0D-4D37D338AB90}"/>
              </a:ext>
            </a:extLst>
          </p:cNvPr>
          <p:cNvSpPr txBox="1"/>
          <p:nvPr/>
        </p:nvSpPr>
        <p:spPr>
          <a:xfrm>
            <a:off x="1690294" y="2266560"/>
            <a:ext cx="5871845" cy="43370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83820" rIns="0" bIns="0" rtlCol="0">
            <a:spAutoFit/>
          </a:bodyPr>
          <a:lstStyle/>
          <a:p>
            <a:pPr marR="69215" algn="ctr">
              <a:lnSpc>
                <a:spcPct val="100000"/>
              </a:lnSpc>
              <a:spcBef>
                <a:spcPts val="660"/>
              </a:spcBef>
            </a:pPr>
            <a:r>
              <a:rPr sz="1800" dirty="0">
                <a:solidFill>
                  <a:srgbClr val="244256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17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Docker Image Architecture: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A78F1-E3B0-94AA-7541-29DAEB6B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67" y="2164648"/>
            <a:ext cx="8773574" cy="404341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6BA0D2-2085-6CC2-6614-03588EF7AD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8702" y="1278063"/>
            <a:ext cx="9674596" cy="757059"/>
          </a:xfrm>
        </p:spPr>
        <p:txBody>
          <a:bodyPr/>
          <a:lstStyle/>
          <a:p>
            <a:r>
              <a:rPr lang="en-US" sz="2200" dirty="0"/>
              <a:t>A Docker image is a read-only template that contains a set of instructions for creating a container that can run on the Docker platform. </a:t>
            </a:r>
          </a:p>
        </p:txBody>
      </p:sp>
    </p:spTree>
    <p:extLst>
      <p:ext uri="{BB962C8B-B14F-4D97-AF65-F5344CB8AC3E}">
        <p14:creationId xmlns:p14="http://schemas.microsoft.com/office/powerpoint/2010/main" val="155030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The Good System Design: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F6A83D4-D18A-F141-7175-2916C1D16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76" y="1330960"/>
            <a:ext cx="8897044" cy="51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1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Microservice Application: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881A6F-F8CC-22F0-210A-9FDC54254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755" y="1415415"/>
            <a:ext cx="3603685" cy="4265783"/>
          </a:xfrm>
        </p:spPr>
        <p:txBody>
          <a:bodyPr/>
          <a:lstStyle/>
          <a:p>
            <a:r>
              <a:rPr lang="en-US" sz="2200" dirty="0"/>
              <a:t>Microservices refer to a style of application architecture where a collection of independent services communicate through lightweight APIs.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Famous Companies using Microservices Architecture:</a:t>
            </a:r>
          </a:p>
          <a:p>
            <a:pPr marL="457200" indent="-457200">
              <a:buAutoNum type="arabicPeriod"/>
            </a:pPr>
            <a:r>
              <a:rPr lang="en-US" sz="2200" dirty="0"/>
              <a:t>Netflix</a:t>
            </a:r>
          </a:p>
          <a:p>
            <a:pPr marL="457200" indent="-457200">
              <a:buAutoNum type="arabicPeriod"/>
            </a:pPr>
            <a:r>
              <a:rPr lang="en-US" sz="2200" dirty="0"/>
              <a:t>Amazon</a:t>
            </a:r>
          </a:p>
          <a:p>
            <a:pPr marL="457200" indent="-457200">
              <a:buAutoNum type="arabicPeriod"/>
            </a:pPr>
            <a:r>
              <a:rPr lang="en-US" sz="2200" dirty="0"/>
              <a:t>Uber</a:t>
            </a:r>
          </a:p>
          <a:p>
            <a:pPr marL="457200" indent="-457200">
              <a:buAutoNum type="arabicPeriod"/>
            </a:pPr>
            <a:r>
              <a:rPr lang="en-US" sz="2200" dirty="0"/>
              <a:t>Spotify</a:t>
            </a:r>
          </a:p>
          <a:p>
            <a:pPr marL="457200" indent="-457200">
              <a:buAutoNum type="arabicPeriod"/>
            </a:pPr>
            <a:r>
              <a:rPr lang="en-US" sz="2200" dirty="0"/>
              <a:t>SoundCloud</a:t>
            </a:r>
          </a:p>
        </p:txBody>
      </p:sp>
      <p:pic>
        <p:nvPicPr>
          <p:cNvPr id="6146" name="Picture 2" descr="Transition from Monolith to Microservices: Advantages, Disadvantages &amp; Use  Cases">
            <a:extLst>
              <a:ext uri="{FF2B5EF4-FFF2-40B4-BE49-F238E27FC236}">
                <a16:creationId xmlns:a16="http://schemas.microsoft.com/office/drawing/2014/main" id="{618DFA19-8BAC-E75D-C715-FAAB8F4F6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4796998" y="1869440"/>
            <a:ext cx="6761570" cy="40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59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Docker Workflow: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4DB0A8-6B45-060C-1128-A3A56CF01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" y="760881"/>
            <a:ext cx="10414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Docker Hub: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BE33-2825-EFBC-6C60-D8897ECE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27450"/>
            <a:ext cx="8986520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 err="1"/>
              <a:t>node:latest</a:t>
            </a:r>
            <a:r>
              <a:rPr lang="en-IN" dirty="0"/>
              <a:t> Image on Docker Hub: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C4D61-8D86-E566-CF46-20F18C61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395204"/>
            <a:ext cx="10317480" cy="47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6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093" y="2849252"/>
            <a:ext cx="5725729" cy="498598"/>
          </a:xfrm>
        </p:spPr>
        <p:txBody>
          <a:bodyPr/>
          <a:lstStyle/>
          <a:p>
            <a:r>
              <a:rPr lang="en-US" dirty="0"/>
              <a:t>Surendar Singh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0092" y="3750391"/>
            <a:ext cx="5833827" cy="110799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1" dirty="0"/>
              <a:t>SDE Intern @ </a:t>
            </a:r>
            <a:r>
              <a:rPr lang="en-US" i="1" dirty="0" err="1"/>
              <a:t>Cestro</a:t>
            </a:r>
            <a:r>
              <a:rPr lang="en-US" i="1" dirty="0"/>
              <a:t> Technologies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1" dirty="0"/>
              <a:t>Pre-final Year @ MIT, Anna University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1" dirty="0" err="1"/>
              <a:t>Btech</a:t>
            </a:r>
            <a:r>
              <a:rPr lang="en-US" i="1" dirty="0"/>
              <a:t> in Rubber &amp; Plastics Technologies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1" dirty="0"/>
              <a:t>I want to pursue DevOps as career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0325" y="2125035"/>
            <a:ext cx="2607931" cy="26079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4C6F7-F015-AF54-C94D-DD6AE3B6D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24635" r="16259" b="3875"/>
          <a:stretch/>
        </p:blipFill>
        <p:spPr>
          <a:xfrm>
            <a:off x="2270324" y="2125035"/>
            <a:ext cx="2607931" cy="2607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8551605" cy="498598"/>
          </a:xfrm>
        </p:spPr>
        <p:txBody>
          <a:bodyPr/>
          <a:lstStyle/>
          <a:p>
            <a:r>
              <a:rPr lang="en-US" dirty="0"/>
              <a:t>Using Docker: Build, Ship, Run Workflow: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8C555-BE9B-F251-556F-1FBE5F2A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1372658"/>
            <a:ext cx="8954276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1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8551605" cy="498598"/>
          </a:xfrm>
        </p:spPr>
        <p:txBody>
          <a:bodyPr/>
          <a:lstStyle/>
          <a:p>
            <a:r>
              <a:rPr lang="en-US" dirty="0"/>
              <a:t>Basic Docker Commands: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2A31A-BDA2-49E4-E73A-5EDF6FBB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36" y="1489505"/>
            <a:ext cx="7940728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96" y="1366983"/>
            <a:ext cx="9144000" cy="498598"/>
          </a:xfrm>
        </p:spPr>
        <p:txBody>
          <a:bodyPr/>
          <a:lstStyle/>
          <a:p>
            <a:r>
              <a:rPr lang="en-IN" b="1" dirty="0">
                <a:latin typeface="+mn-lt"/>
              </a:rPr>
              <a:t>Let’s Build a Containerized Application!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2392360"/>
            <a:ext cx="9144000" cy="2344231"/>
          </a:xfrm>
        </p:spPr>
        <p:txBody>
          <a:bodyPr/>
          <a:lstStyle/>
          <a:p>
            <a:r>
              <a:rPr lang="en-IN" dirty="0"/>
              <a:t>Prerequisites:</a:t>
            </a:r>
          </a:p>
          <a:p>
            <a:pPr marL="457200" indent="-457200">
              <a:buAutoNum type="arabicPeriod"/>
            </a:pPr>
            <a:r>
              <a:rPr lang="en-IN" dirty="0"/>
              <a:t>Docker Desktop (</a:t>
            </a:r>
            <a:r>
              <a:rPr lang="en-IN" dirty="0">
                <a:hlinkClick r:id="rId2"/>
              </a:rPr>
              <a:t>https://www.docker.com/products/docker-desktop</a:t>
            </a:r>
            <a:r>
              <a:rPr lang="en-IN" dirty="0"/>
              <a:t>)</a:t>
            </a:r>
          </a:p>
          <a:p>
            <a:pPr marL="457200" indent="-457200">
              <a:buAutoNum type="arabicPeriod"/>
            </a:pPr>
            <a:r>
              <a:rPr lang="en-IN" dirty="0"/>
              <a:t>Required Libraries &amp; Software to compile &amp; run our code (node, </a:t>
            </a:r>
            <a:r>
              <a:rPr lang="en-IN" dirty="0" err="1"/>
              <a:t>npm</a:t>
            </a:r>
            <a:r>
              <a:rPr lang="en-IN" dirty="0"/>
              <a:t>)</a:t>
            </a:r>
          </a:p>
          <a:p>
            <a:r>
              <a:rPr lang="en-IN" dirty="0"/>
              <a:t>     </a:t>
            </a:r>
          </a:p>
          <a:p>
            <a:endParaRPr lang="en-IN" dirty="0"/>
          </a:p>
          <a:p>
            <a:r>
              <a:rPr lang="en-IN" dirty="0"/>
              <a:t>For Windows (at least 4GB ram)</a:t>
            </a:r>
          </a:p>
          <a:p>
            <a:pPr marL="1200150" lvl="1" indent="-5143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Enable the WSL 2 feature</a:t>
            </a:r>
          </a:p>
          <a:p>
            <a:pPr marL="1200150" lvl="1" indent="-5143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Enable the Hyper-V and Containers feature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F013D04-90F8-7821-03E3-5670148F7A27}"/>
              </a:ext>
            </a:extLst>
          </p:cNvPr>
          <p:cNvSpPr/>
          <p:nvPr/>
        </p:nvSpPr>
        <p:spPr>
          <a:xfrm>
            <a:off x="1713723" y="4113689"/>
            <a:ext cx="4105351" cy="1971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8815765" cy="498598"/>
          </a:xfrm>
        </p:spPr>
        <p:txBody>
          <a:bodyPr/>
          <a:lstStyle/>
          <a:p>
            <a:r>
              <a:rPr lang="en-US" dirty="0"/>
              <a:t>What’s Next?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1FB79D-63E9-684A-5C30-589F64DA8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928" y="1894514"/>
            <a:ext cx="4861129" cy="1227516"/>
          </a:xfrm>
        </p:spPr>
        <p:txBody>
          <a:bodyPr/>
          <a:lstStyle/>
          <a:p>
            <a:r>
              <a:rPr lang="en-US" sz="2400" b="1" dirty="0"/>
              <a:t>Docker Compose: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Allows to run multi-container Docker applications reading instructions from a docker-</a:t>
            </a:r>
            <a:r>
              <a:rPr lang="en-US" sz="2000" i="1" dirty="0" err="1">
                <a:solidFill>
                  <a:schemeClr val="bg1"/>
                </a:solidFill>
              </a:rPr>
              <a:t>compose.yml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</a:p>
        </p:txBody>
      </p:sp>
      <p:pic>
        <p:nvPicPr>
          <p:cNvPr id="1030" name="Picture 6" descr="Updating a Container with Docker Compose">
            <a:extLst>
              <a:ext uri="{FF2B5EF4-FFF2-40B4-BE49-F238E27FC236}">
                <a16:creationId xmlns:a16="http://schemas.microsoft.com/office/drawing/2014/main" id="{A38F58F1-504C-BFDF-07A9-49E5FB22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23" y="1621123"/>
            <a:ext cx="4105351" cy="1971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ubernetes basics in 5 minutes. Simple guide for getting into… | by Kvs  Vishnu Kumar | Dev Genius">
            <a:extLst>
              <a:ext uri="{FF2B5EF4-FFF2-40B4-BE49-F238E27FC236}">
                <a16:creationId xmlns:a16="http://schemas.microsoft.com/office/drawing/2014/main" id="{73D2101E-41C5-293A-99CA-84E61AB8E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67" y="4286703"/>
            <a:ext cx="3251859" cy="16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BF4A772-7871-06AB-07E6-082036916F99}"/>
              </a:ext>
            </a:extLst>
          </p:cNvPr>
          <p:cNvSpPr txBox="1">
            <a:spLocks/>
          </p:cNvSpPr>
          <p:nvPr/>
        </p:nvSpPr>
        <p:spPr>
          <a:xfrm>
            <a:off x="6372927" y="4286703"/>
            <a:ext cx="4861129" cy="1504514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Kubernetes: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bg1"/>
                </a:solidFill>
              </a:rPr>
              <a:t>Kubernetes is an open-source container orchestration system for automating software deployment, scaling,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30826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F94393-8744-706C-8D8B-D5CFC1F1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49" y="1697134"/>
            <a:ext cx="7635902" cy="45571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E573E05-2EB0-65B5-AC6E-79924F9F3D5E}"/>
              </a:ext>
            </a:extLst>
          </p:cNvPr>
          <p:cNvSpPr txBox="1">
            <a:spLocks/>
          </p:cNvSpPr>
          <p:nvPr/>
        </p:nvSpPr>
        <p:spPr>
          <a:xfrm>
            <a:off x="706055" y="754182"/>
            <a:ext cx="11323899" cy="792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i="0" dirty="0">
                <a:solidFill>
                  <a:srgbClr val="FFFFFF"/>
                </a:solidFill>
                <a:effectLst/>
                <a:latin typeface="+mn-lt"/>
              </a:rPr>
              <a:t>Let’s Connect @ </a:t>
            </a:r>
            <a:r>
              <a:rPr lang="en-IN" sz="3200" b="1" i="0" dirty="0">
                <a:solidFill>
                  <a:srgbClr val="FFFFFF"/>
                </a:solidFill>
                <a:effectLst/>
                <a:latin typeface="+mn-lt"/>
              </a:rPr>
              <a:t>linkedin.com/in/</a:t>
            </a:r>
            <a:r>
              <a:rPr lang="en-IN" sz="3200" b="1" i="0" dirty="0" err="1">
                <a:solidFill>
                  <a:srgbClr val="FFFFFF"/>
                </a:solidFill>
                <a:effectLst/>
                <a:latin typeface="+mn-lt"/>
              </a:rPr>
              <a:t>surendarsingh</a:t>
            </a:r>
            <a:endParaRPr lang="en-IN" b="1" i="0" dirty="0">
              <a:solidFill>
                <a:srgbClr val="FFFFFF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528" y="920684"/>
            <a:ext cx="4702943" cy="3046796"/>
          </a:xfrm>
        </p:spPr>
        <p:txBody>
          <a:bodyPr/>
          <a:lstStyle/>
          <a:p>
            <a:pPr algn="ctr"/>
            <a:r>
              <a:rPr lang="en-US" b="1" dirty="0">
                <a:latin typeface="Segoe UI" panose="020B0502040204020203" pitchFamily="34" charset="0"/>
              </a:rPr>
              <a:t>Q &amp; A ?</a:t>
            </a:r>
            <a:br>
              <a:rPr lang="en-US" b="1" dirty="0">
                <a:latin typeface="Segoe UI" panose="020B0502040204020203" pitchFamily="34" charset="0"/>
              </a:rPr>
            </a:br>
            <a:r>
              <a:rPr lang="en-US" b="1" dirty="0">
                <a:latin typeface="Segoe UI" panose="020B0502040204020203" pitchFamily="34" charset="0"/>
              </a:rPr>
              <a:t>Feedback!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08" y="1519723"/>
            <a:ext cx="4845184" cy="2031197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6565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1D810AF-5AA5-179A-15F0-8925B09829F1}"/>
              </a:ext>
            </a:extLst>
          </p:cNvPr>
          <p:cNvSpPr txBox="1">
            <a:spLocks/>
          </p:cNvSpPr>
          <p:nvPr/>
        </p:nvSpPr>
        <p:spPr>
          <a:xfrm>
            <a:off x="0" y="2390626"/>
            <a:ext cx="12191999" cy="792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i="0" dirty="0">
                <a:solidFill>
                  <a:srgbClr val="FFFFFF"/>
                </a:solidFill>
                <a:effectLst/>
                <a:latin typeface="+mn-lt"/>
              </a:rPr>
              <a:t>Why I started with containerization?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359A7E2-15E8-2AAA-EBB9-41CFA0F31C06}"/>
              </a:ext>
            </a:extLst>
          </p:cNvPr>
          <p:cNvSpPr txBox="1">
            <a:spLocks/>
          </p:cNvSpPr>
          <p:nvPr/>
        </p:nvSpPr>
        <p:spPr>
          <a:xfrm>
            <a:off x="-1" y="3674895"/>
            <a:ext cx="12191999" cy="792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i="0" dirty="0">
                <a:solidFill>
                  <a:srgbClr val="FFFFFF"/>
                </a:solidFill>
                <a:effectLst/>
                <a:latin typeface="+mn-lt"/>
              </a:rPr>
              <a:t>The Need of containerization?</a:t>
            </a:r>
          </a:p>
        </p:txBody>
      </p:sp>
    </p:spTree>
    <p:extLst>
      <p:ext uri="{BB962C8B-B14F-4D97-AF65-F5344CB8AC3E}">
        <p14:creationId xmlns:p14="http://schemas.microsoft.com/office/powerpoint/2010/main" val="98727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5" y="457791"/>
            <a:ext cx="7296523" cy="498598"/>
          </a:xfrm>
        </p:spPr>
        <p:txBody>
          <a:bodyPr/>
          <a:lstStyle/>
          <a:p>
            <a:r>
              <a:rPr lang="en-IN" dirty="0"/>
              <a:t>Develop this Tomorrow Surendar!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EFDB5-D7CD-E2D9-D249-63E8298C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956389"/>
            <a:ext cx="11795760" cy="581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79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A Simple Architecture:</a:t>
            </a:r>
          </a:p>
        </p:txBody>
      </p:sp>
      <p:pic>
        <p:nvPicPr>
          <p:cNvPr id="9218" name="Picture 2" descr="Client-server Application - OOSE">
            <a:extLst>
              <a:ext uri="{FF2B5EF4-FFF2-40B4-BE49-F238E27FC236}">
                <a16:creationId xmlns:a16="http://schemas.microsoft.com/office/drawing/2014/main" id="{A841FB22-170B-57FA-B5E9-505C553D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0" y="1639769"/>
            <a:ext cx="7955280" cy="32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F99285-49B0-D9C0-FD42-D607FEC3482C}"/>
              </a:ext>
            </a:extLst>
          </p:cNvPr>
          <p:cNvSpPr txBox="1"/>
          <p:nvPr/>
        </p:nvSpPr>
        <p:spPr>
          <a:xfrm>
            <a:off x="1578118" y="5352474"/>
            <a:ext cx="9035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What If The Code That We Compile Crash Our Server?</a:t>
            </a:r>
          </a:p>
        </p:txBody>
      </p:sp>
    </p:spTree>
    <p:extLst>
      <p:ext uri="{BB962C8B-B14F-4D97-AF65-F5344CB8AC3E}">
        <p14:creationId xmlns:p14="http://schemas.microsoft.com/office/powerpoint/2010/main" val="369464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How To Crash Your Server?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18099-5C54-A87C-0F2D-B99877ED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51" y="1515427"/>
            <a:ext cx="5002624" cy="451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881A6F-F8CC-22F0-210A-9FDC54254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755" y="1910532"/>
            <a:ext cx="4440645" cy="1357295"/>
          </a:xfrm>
        </p:spPr>
        <p:txBody>
          <a:bodyPr/>
          <a:lstStyle/>
          <a:p>
            <a:pPr algn="ctr"/>
            <a:r>
              <a:rPr lang="en-US" sz="3200" b="1" dirty="0"/>
              <a:t>“ :(){ :|: &amp; };: ” </a:t>
            </a:r>
          </a:p>
          <a:p>
            <a:r>
              <a:rPr lang="en-US" sz="2200" dirty="0"/>
              <a:t>This little statement can freeze your system in a second . This is the fork bomb.</a:t>
            </a:r>
            <a:endParaRPr lang="en-IN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B694C-E854-1666-B52C-D161CE7BBADA}"/>
              </a:ext>
            </a:extLst>
          </p:cNvPr>
          <p:cNvSpPr txBox="1"/>
          <p:nvPr/>
        </p:nvSpPr>
        <p:spPr>
          <a:xfrm>
            <a:off x="805755" y="4002121"/>
            <a:ext cx="4904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Fork Bomb is a denial-of-service attack wherein a process continually replicates itself to deplete available system resources, slowing down or crashing the system due to resource starvation.</a:t>
            </a:r>
          </a:p>
        </p:txBody>
      </p:sp>
    </p:spTree>
    <p:extLst>
      <p:ext uri="{BB962C8B-B14F-4D97-AF65-F5344CB8AC3E}">
        <p14:creationId xmlns:p14="http://schemas.microsoft.com/office/powerpoint/2010/main" val="356879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Why? The Need of Containerization?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881A6F-F8CC-22F0-210A-9FDC54254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755" y="1905506"/>
            <a:ext cx="5062610" cy="3046988"/>
          </a:xfrm>
        </p:spPr>
        <p:txBody>
          <a:bodyPr/>
          <a:lstStyle/>
          <a:p>
            <a:r>
              <a:rPr lang="en-US" sz="2200" dirty="0"/>
              <a:t>Running the compiler node inside a container with limited memory and CPU will solve all the problems and also adds an extra layer of security and also spinning up a container is very fast.</a:t>
            </a:r>
          </a:p>
          <a:p>
            <a:endParaRPr lang="en-US" sz="2200" dirty="0"/>
          </a:p>
          <a:p>
            <a:r>
              <a:rPr lang="en-US" sz="2200" dirty="0"/>
              <a:t>If any malicious code was to attempt to destroy the system, its effects would remain inside the container it is working in and we can restart the container very quickly.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223BC-EBC3-0076-72AD-C1B63FF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15" y="1290320"/>
            <a:ext cx="4829681" cy="4835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29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Docker Logo, symbol, meaning, history, PNG, brand">
            <a:extLst>
              <a:ext uri="{FF2B5EF4-FFF2-40B4-BE49-F238E27FC236}">
                <a16:creationId xmlns:a16="http://schemas.microsoft.com/office/drawing/2014/main" id="{40168D72-3F8C-8ED2-082B-4C226842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16" y="1604823"/>
            <a:ext cx="9139484" cy="514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CEEBB827-4BAE-263F-DA34-B9EBE70D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677" y="1089954"/>
            <a:ext cx="4666963" cy="1592744"/>
          </a:xfrm>
        </p:spPr>
        <p:txBody>
          <a:bodyPr/>
          <a:lstStyle/>
          <a:p>
            <a:r>
              <a:rPr lang="en-IN" sz="11500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82906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14CB45-A778-316F-6185-DD1D9DA3F105}"/>
              </a:ext>
            </a:extLst>
          </p:cNvPr>
          <p:cNvSpPr/>
          <p:nvPr/>
        </p:nvSpPr>
        <p:spPr>
          <a:xfrm>
            <a:off x="6683687" y="974295"/>
            <a:ext cx="4218274" cy="24030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AA68A-DC6F-6111-E61E-B2DDD271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5" y="649940"/>
            <a:ext cx="7296523" cy="498598"/>
          </a:xfrm>
        </p:spPr>
        <p:txBody>
          <a:bodyPr/>
          <a:lstStyle/>
          <a:p>
            <a:r>
              <a:rPr lang="en-IN" dirty="0"/>
              <a:t>What is Docker:</a:t>
            </a:r>
          </a:p>
        </p:txBody>
      </p:sp>
      <p:pic>
        <p:nvPicPr>
          <p:cNvPr id="5130" name="Picture 10" descr="What is Docker and why to use it? Explained for executives. | Accesto Blog">
            <a:extLst>
              <a:ext uri="{FF2B5EF4-FFF2-40B4-BE49-F238E27FC236}">
                <a16:creationId xmlns:a16="http://schemas.microsoft.com/office/drawing/2014/main" id="{0712E81C-F56F-80B1-0945-10E83252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70" y="1065389"/>
            <a:ext cx="5447575" cy="222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33F6E7-1276-AF22-28A7-9BC6BDE84D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3097" y="1594372"/>
            <a:ext cx="4751423" cy="1661993"/>
          </a:xfrm>
        </p:spPr>
        <p:txBody>
          <a:bodyPr/>
          <a:lstStyle/>
          <a:p>
            <a:r>
              <a:rPr lang="en-US" sz="2400" dirty="0"/>
              <a:t>Docker Container is an executable software package that includes all dependencies (framework, libraries, etc.) required to execute an application.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69AF1-811A-B456-915B-312296277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47521" r="2347" b="9477"/>
          <a:stretch/>
        </p:blipFill>
        <p:spPr>
          <a:xfrm>
            <a:off x="1649963" y="3941560"/>
            <a:ext cx="8892073" cy="226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1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568</Words>
  <Application>Microsoft Office PowerPoint</Application>
  <PresentationFormat>Widescreen</PresentationFormat>
  <Paragraphs>85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Surendar Singh</vt:lpstr>
      <vt:lpstr>PowerPoint Presentation</vt:lpstr>
      <vt:lpstr>Develop this Tomorrow Surendar!</vt:lpstr>
      <vt:lpstr>A Simple Architecture:</vt:lpstr>
      <vt:lpstr>How To Crash Your Server?</vt:lpstr>
      <vt:lpstr>Why? The Need of Containerization?</vt:lpstr>
      <vt:lpstr>What is</vt:lpstr>
      <vt:lpstr>What is Docker:</vt:lpstr>
      <vt:lpstr>Isn’t Virtual Machine same as Container?</vt:lpstr>
      <vt:lpstr>A Container Is Based On An Image:</vt:lpstr>
      <vt:lpstr>Nodejs App Dockerfile:</vt:lpstr>
      <vt:lpstr>Each Dockerfile Command Creates a Layer</vt:lpstr>
      <vt:lpstr>Docker Image Architecture:</vt:lpstr>
      <vt:lpstr>The Good System Design:</vt:lpstr>
      <vt:lpstr>Microservice Application:</vt:lpstr>
      <vt:lpstr>Docker Workflow:</vt:lpstr>
      <vt:lpstr>Docker Hub:</vt:lpstr>
      <vt:lpstr>node:latest Image on Docker Hub:</vt:lpstr>
      <vt:lpstr>Using Docker: Build, Ship, Run Workflow:</vt:lpstr>
      <vt:lpstr>Basic Docker Commands:</vt:lpstr>
      <vt:lpstr>Let’s Build a Containerized Application!</vt:lpstr>
      <vt:lpstr>What’s Next?</vt:lpstr>
      <vt:lpstr>PowerPoint Presentation</vt:lpstr>
      <vt:lpstr>Q &amp; A ? Feedback!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Surendar Singh</dc:creator>
  <cp:lastModifiedBy>Surendar Singh</cp:lastModifiedBy>
  <cp:revision>6</cp:revision>
  <dcterms:created xsi:type="dcterms:W3CDTF">2023-05-12T16:56:10Z</dcterms:created>
  <dcterms:modified xsi:type="dcterms:W3CDTF">2023-05-16T16:26:43Z</dcterms:modified>
</cp:coreProperties>
</file>